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E16AF-FD1D-49F1-8825-EC6A89FE2921}" type="datetimeFigureOut">
              <a:rPr lang="en-GB" smtClean="0"/>
              <a:t>16/05/2022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7828D-5BB8-42FB-B8BE-51E2F5634D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6322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E16AF-FD1D-49F1-8825-EC6A89FE2921}" type="datetimeFigureOut">
              <a:rPr lang="en-GB" smtClean="0"/>
              <a:t>16/05/2022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7828D-5BB8-42FB-B8BE-51E2F5634D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647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E16AF-FD1D-49F1-8825-EC6A89FE2921}" type="datetimeFigureOut">
              <a:rPr lang="en-GB" smtClean="0"/>
              <a:t>16/05/2022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7828D-5BB8-42FB-B8BE-51E2F5634D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5207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E16AF-FD1D-49F1-8825-EC6A89FE2921}" type="datetimeFigureOut">
              <a:rPr lang="en-GB" smtClean="0"/>
              <a:t>16/05/2022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7828D-5BB8-42FB-B8BE-51E2F5634D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616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E16AF-FD1D-49F1-8825-EC6A89FE2921}" type="datetimeFigureOut">
              <a:rPr lang="en-GB" smtClean="0"/>
              <a:t>16/05/2022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7828D-5BB8-42FB-B8BE-51E2F5634D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8334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E16AF-FD1D-49F1-8825-EC6A89FE2921}" type="datetimeFigureOut">
              <a:rPr lang="en-GB" smtClean="0"/>
              <a:t>16/05/2022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7828D-5BB8-42FB-B8BE-51E2F5634D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4340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E16AF-FD1D-49F1-8825-EC6A89FE2921}" type="datetimeFigureOut">
              <a:rPr lang="en-GB" smtClean="0"/>
              <a:t>16/05/2022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7828D-5BB8-42FB-B8BE-51E2F5634D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4406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E16AF-FD1D-49F1-8825-EC6A89FE2921}" type="datetimeFigureOut">
              <a:rPr lang="en-GB" smtClean="0"/>
              <a:t>16/05/2022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7828D-5BB8-42FB-B8BE-51E2F5634D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4549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E16AF-FD1D-49F1-8825-EC6A89FE2921}" type="datetimeFigureOut">
              <a:rPr lang="en-GB" smtClean="0"/>
              <a:t>16/05/2022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7828D-5BB8-42FB-B8BE-51E2F5634D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137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E16AF-FD1D-49F1-8825-EC6A89FE2921}" type="datetimeFigureOut">
              <a:rPr lang="en-GB" smtClean="0"/>
              <a:t>16/05/2022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7828D-5BB8-42FB-B8BE-51E2F5634D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8676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E16AF-FD1D-49F1-8825-EC6A89FE2921}" type="datetimeFigureOut">
              <a:rPr lang="en-GB" smtClean="0"/>
              <a:t>16/05/2022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7828D-5BB8-42FB-B8BE-51E2F5634D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2475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8E16AF-FD1D-49F1-8825-EC6A89FE2921}" type="datetimeFigureOut">
              <a:rPr lang="en-GB" smtClean="0"/>
              <a:t>16/05/2022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77828D-5BB8-42FB-B8BE-51E2F5634D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1160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68" y="196532"/>
            <a:ext cx="1797050" cy="245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8423" y="196532"/>
            <a:ext cx="3485714" cy="1361905"/>
          </a:xfrm>
          <a:prstGeom prst="rect">
            <a:avLst/>
          </a:prstGeom>
        </p:spPr>
      </p:pic>
      <p:sp>
        <p:nvSpPr>
          <p:cNvPr id="6" name="WordArt 3" descr="Our Journey to achieving &#10;&#10;the Green Flag Award"/>
          <p:cNvSpPr>
            <a:spLocks noChangeArrowheads="1" noChangeShapeType="1" noTextEdit="1"/>
          </p:cNvSpPr>
          <p:nvPr/>
        </p:nvSpPr>
        <p:spPr bwMode="auto">
          <a:xfrm>
            <a:off x="762417" y="2544549"/>
            <a:ext cx="11221720" cy="1771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en-GB" sz="3600" b="1" kern="10" spc="0" dirty="0" smtClean="0">
                <a:ln w="15875">
                  <a:solidFill>
                    <a:srgbClr val="1F497D"/>
                  </a:solidFill>
                  <a:round/>
                  <a:headEnd/>
                  <a:tailEnd/>
                </a:ln>
                <a:solidFill>
                  <a:srgbClr val="EEECE1"/>
                </a:solidFill>
                <a:effectLst>
                  <a:outerShdw dist="29783" dir="1514402" algn="ctr" rotWithShape="0">
                    <a:srgbClr val="D8D8D8">
                      <a:alpha val="74998"/>
                    </a:srgbClr>
                  </a:outerShdw>
                </a:effectLst>
                <a:latin typeface="Arial Black" panose="020B0A04020102020204" pitchFamily="34" charset="0"/>
              </a:rPr>
              <a:t>Our Journey to achieving</a:t>
            </a:r>
          </a:p>
          <a:p>
            <a:pPr algn="ctr" rtl="0">
              <a:buNone/>
            </a:pPr>
            <a:r>
              <a:rPr lang="en-GB" sz="3600" b="1" kern="10" spc="0" dirty="0" smtClean="0">
                <a:ln w="15875">
                  <a:solidFill>
                    <a:srgbClr val="1F497D"/>
                  </a:solidFill>
                  <a:round/>
                  <a:headEnd/>
                  <a:tailEnd/>
                </a:ln>
                <a:solidFill>
                  <a:srgbClr val="EEECE1"/>
                </a:solidFill>
                <a:effectLst>
                  <a:outerShdw dist="29783" dir="1514402" algn="ctr" rotWithShape="0">
                    <a:srgbClr val="D8D8D8">
                      <a:alpha val="74998"/>
                    </a:srgbClr>
                  </a:outerShdw>
                </a:effectLst>
                <a:latin typeface="Arial Black" panose="020B0A04020102020204" pitchFamily="34" charset="0"/>
              </a:rPr>
              <a:t>Green Flag Status</a:t>
            </a:r>
            <a:endParaRPr lang="en-GB" sz="3600" b="1" kern="10" spc="0" dirty="0">
              <a:ln w="15875">
                <a:solidFill>
                  <a:srgbClr val="1F497D"/>
                </a:solidFill>
                <a:round/>
                <a:headEnd/>
                <a:tailEnd/>
              </a:ln>
              <a:solidFill>
                <a:srgbClr val="EEECE1"/>
              </a:solidFill>
              <a:effectLst>
                <a:outerShdw dist="29783" dir="1514402" algn="ctr" rotWithShape="0">
                  <a:srgbClr val="D8D8D8">
                    <a:alpha val="74998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668" y="4341930"/>
            <a:ext cx="2162491" cy="2259681"/>
          </a:xfrm>
          <a:prstGeom prst="rect">
            <a:avLst/>
          </a:prstGeom>
        </p:spPr>
      </p:pic>
      <p:pic>
        <p:nvPicPr>
          <p:cNvPr id="1028" name="Picture 4" descr="GetAttachmentThumbnail?id=AAMkAGZjYzY2NTA5LWQwZDAtNGU3Zi05OTMxLWRkMWY0ZDU0NGRjYgBGAAAAAADp7%2BRGG0UKTYO12TxDQ0yhBwC%2B8BeNIiDbSaBdJSjy1uwvAAAAAAEMAAABAiH1u%2FMHRL%2F92S2%2FWwvhAAPxCQouAAABEgAQALCxv7ptLixHpmQYk8fkO5Y%3D&amp;thumbnailType=2&amp;token=eyJhbGciOiJSUzI1NiIsImtpZCI6IjMwODE3OUNFNUY0QjUyRTc4QjJEQjg5NjZCQUY0RUNDMzcyN0FFRUUiLCJ0eXAiOiJKV1QiLCJ4NXQiOiJNSUY1emw5TFV1ZUxMYmlXYTY5T3pEY25ydTQifQ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5975" y="4393456"/>
            <a:ext cx="2838162" cy="2270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990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" y="288925"/>
            <a:ext cx="10515600" cy="1325563"/>
          </a:xfrm>
        </p:spPr>
        <p:txBody>
          <a:bodyPr/>
          <a:lstStyle/>
          <a:p>
            <a:r>
              <a:rPr lang="en-GB" b="1" u="sng" kern="1400" dirty="0">
                <a:solidFill>
                  <a:srgbClr val="00B050"/>
                </a:solidFill>
                <a:latin typeface="Comic Sans MS" panose="030F0702030302020204" pitchFamily="66" charset="0"/>
              </a:rPr>
              <a:t>Growing/School Grounds </a:t>
            </a:r>
            <a:r>
              <a:rPr lang="en-GB" b="1" u="sng" kern="14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/>
            </a:r>
            <a:br>
              <a:rPr lang="en-GB" b="1" u="sng" kern="1400" dirty="0" smtClean="0">
                <a:solidFill>
                  <a:srgbClr val="00B050"/>
                </a:solidFill>
                <a:latin typeface="Comic Sans MS" panose="030F0702030302020204" pitchFamily="66" charset="0"/>
              </a:rPr>
            </a:br>
            <a:r>
              <a:rPr lang="en-GB" b="1" kern="14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-</a:t>
            </a:r>
            <a:r>
              <a:rPr lang="en-GB" b="1" kern="1400" dirty="0">
                <a:solidFill>
                  <a:srgbClr val="00B050"/>
                </a:solidFill>
                <a:latin typeface="Comic Sans MS" panose="030F0702030302020204" pitchFamily="66" charset="0"/>
              </a:rPr>
              <a:t>Little Green Growers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56120" y="115787"/>
            <a:ext cx="4846320" cy="54053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686" y="1915478"/>
            <a:ext cx="2407920" cy="18059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6689" y="2682240"/>
            <a:ext cx="2266950" cy="40100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40" y="4145280"/>
            <a:ext cx="2208013" cy="24117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0332" y="3323272"/>
            <a:ext cx="1999095" cy="33689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46080" y="4610116"/>
            <a:ext cx="1386853" cy="21149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84905" y="4610116"/>
            <a:ext cx="1280475" cy="2100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03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240" y="152398"/>
            <a:ext cx="5608320" cy="117348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5160" y="228599"/>
            <a:ext cx="4894675" cy="65262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2663" y="4074619"/>
            <a:ext cx="2010160" cy="26802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09787" y="1482493"/>
            <a:ext cx="3124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We completed a lunch box audit together with the help </a:t>
            </a:r>
            <a:r>
              <a:rPr lang="en-GB" smtClean="0"/>
              <a:t>of </a:t>
            </a:r>
            <a:r>
              <a:rPr lang="en-GB" smtClean="0"/>
              <a:t>Food </a:t>
            </a:r>
            <a:r>
              <a:rPr lang="en-GB" smtClean="0"/>
              <a:t>for </a:t>
            </a:r>
            <a:r>
              <a:rPr lang="en-GB" smtClean="0"/>
              <a:t>Life </a:t>
            </a:r>
            <a:r>
              <a:rPr lang="en-GB" dirty="0" smtClean="0"/>
              <a:t>and collated all of our results. We made clear graphs to show areas of strength and areas for development.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4272815" y="4517851"/>
            <a:ext cx="272234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We carried out a pupil survey asking for suggestions on how to improve lunchtimes and asked for help with ideas to improve our healthy eating around school.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77133" y="1798364"/>
            <a:ext cx="2891195" cy="216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69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448" y="299186"/>
            <a:ext cx="5662863" cy="19306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0" y="167639"/>
            <a:ext cx="5562600" cy="6561432"/>
          </a:xfrm>
          <a:prstGeom prst="rect">
            <a:avLst/>
          </a:prstGeom>
        </p:spPr>
      </p:pic>
      <p:sp>
        <p:nvSpPr>
          <p:cNvPr id="9" name="Explosion 1 8"/>
          <p:cNvSpPr/>
          <p:nvPr/>
        </p:nvSpPr>
        <p:spPr>
          <a:xfrm>
            <a:off x="518160" y="2392680"/>
            <a:ext cx="5425440" cy="3794760"/>
          </a:xfrm>
          <a:prstGeom prst="irregularSeal1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Together we made energy saving signs for around school and made sure all classrooms had temperature charts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696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3"/>
          <p:cNvSpPr>
            <a:spLocks noChangeArrowheads="1" noChangeShapeType="1" noTextEdit="1"/>
          </p:cNvSpPr>
          <p:nvPr/>
        </p:nvSpPr>
        <p:spPr bwMode="auto">
          <a:xfrm>
            <a:off x="371634" y="228599"/>
            <a:ext cx="11448732" cy="122269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en-GB" sz="3600" b="1" kern="10" spc="0" smtClean="0">
                <a:ln w="15875">
                  <a:solidFill>
                    <a:srgbClr val="1F497D"/>
                  </a:solidFill>
                  <a:round/>
                  <a:headEnd/>
                  <a:tailEnd/>
                </a:ln>
                <a:solidFill>
                  <a:srgbClr val="EEECE1"/>
                </a:solidFill>
                <a:effectLst>
                  <a:outerShdw dist="29783" dir="1514402" algn="ctr" rotWithShape="0">
                    <a:srgbClr val="D8D8D8">
                      <a:alpha val="74998"/>
                    </a:srgbClr>
                  </a:outerShdw>
                </a:effectLst>
                <a:latin typeface="Arial Black" panose="020B0A04020102020204" pitchFamily="34" charset="0"/>
              </a:rPr>
              <a:t>Linking Eco Schools </a:t>
            </a:r>
          </a:p>
          <a:p>
            <a:pPr algn="ctr" rtl="0">
              <a:buNone/>
            </a:pPr>
            <a:r>
              <a:rPr lang="en-GB" sz="3600" b="1" kern="10" spc="0" smtClean="0">
                <a:ln w="15875">
                  <a:solidFill>
                    <a:srgbClr val="1F497D"/>
                  </a:solidFill>
                  <a:round/>
                  <a:headEnd/>
                  <a:tailEnd/>
                </a:ln>
                <a:solidFill>
                  <a:srgbClr val="EEECE1"/>
                </a:solidFill>
                <a:effectLst>
                  <a:outerShdw dist="29783" dir="1514402" algn="ctr" rotWithShape="0">
                    <a:srgbClr val="D8D8D8">
                      <a:alpha val="74998"/>
                    </a:srgbClr>
                  </a:outerShdw>
                </a:effectLst>
                <a:latin typeface="Arial Black" panose="020B0A04020102020204" pitchFamily="34" charset="0"/>
              </a:rPr>
              <a:t>to our school curriculum</a:t>
            </a:r>
            <a:endParaRPr lang="en-GB" sz="3600" b="1" kern="10" spc="0">
              <a:ln w="15875">
                <a:solidFill>
                  <a:srgbClr val="1F497D"/>
                </a:solidFill>
                <a:round/>
                <a:headEnd/>
                <a:tailEnd/>
              </a:ln>
              <a:solidFill>
                <a:srgbClr val="EEECE1"/>
              </a:solidFill>
              <a:effectLst>
                <a:outerShdw dist="29783" dir="1514402" algn="ctr" rotWithShape="0">
                  <a:srgbClr val="D8D8D8">
                    <a:alpha val="74998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54" y="1684252"/>
            <a:ext cx="6247985" cy="38631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3638" y="1684252"/>
            <a:ext cx="5447619" cy="4823227"/>
          </a:xfrm>
          <a:prstGeom prst="rect">
            <a:avLst/>
          </a:prstGeom>
        </p:spPr>
      </p:pic>
      <p:sp>
        <p:nvSpPr>
          <p:cNvPr id="8" name="Explosion 1 7"/>
          <p:cNvSpPr/>
          <p:nvPr/>
        </p:nvSpPr>
        <p:spPr>
          <a:xfrm>
            <a:off x="502920" y="5669280"/>
            <a:ext cx="5699760" cy="1082040"/>
          </a:xfrm>
          <a:prstGeom prst="irregularSeal1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Activities across the school promoting our Eco-school work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6980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718" y="189186"/>
            <a:ext cx="6534278" cy="5344511"/>
          </a:xfrm>
          <a:prstGeom prst="rect">
            <a:avLst/>
          </a:prstGeom>
          <a:ln>
            <a:solidFill>
              <a:schemeClr val="tx1">
                <a:alpha val="96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9076" y="798182"/>
            <a:ext cx="4655323" cy="5681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541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518" y="335623"/>
            <a:ext cx="4809524" cy="5485714"/>
          </a:xfrm>
          <a:prstGeom prst="rect">
            <a:avLst/>
          </a:prstGeom>
          <a:ln w="25400">
            <a:solidFill>
              <a:schemeClr val="tx1">
                <a:alpha val="99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5394" y="859206"/>
            <a:ext cx="4903206" cy="583084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38404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245" y="256265"/>
            <a:ext cx="11416355" cy="7038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9565" y="1208312"/>
            <a:ext cx="4612897" cy="55167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1279" y="1208311"/>
            <a:ext cx="4766109" cy="54913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2839453"/>
            <a:ext cx="165956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Our evidence which was submitted for the award process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70975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2377" y="111588"/>
            <a:ext cx="7117882" cy="4177630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8669" y="3028373"/>
            <a:ext cx="2352540" cy="3516806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5701" y="224589"/>
            <a:ext cx="1798476" cy="24629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3915" y="5626998"/>
            <a:ext cx="2786344" cy="109115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88" y="4357976"/>
            <a:ext cx="4306912" cy="2422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62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" y="137160"/>
            <a:ext cx="4834288" cy="6564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4" name="AutoShape 3"/>
          <p:cNvSpPr>
            <a:spLocks noChangeArrowheads="1"/>
          </p:cNvSpPr>
          <p:nvPr/>
        </p:nvSpPr>
        <p:spPr bwMode="auto">
          <a:xfrm>
            <a:off x="5054868" y="1003434"/>
            <a:ext cx="6339839" cy="1996439"/>
          </a:xfrm>
          <a:prstGeom prst="irregularSeal2">
            <a:avLst/>
          </a:prstGeom>
          <a:solidFill>
            <a:srgbClr val="F5B183"/>
          </a:solidFill>
          <a:ln w="254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We started by achieving our Bronze Eco-school award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925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" y="-30645"/>
            <a:ext cx="4937760" cy="6888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5301615" y="441960"/>
            <a:ext cx="6341745" cy="2423160"/>
          </a:xfrm>
          <a:prstGeom prst="irregularSeal2">
            <a:avLst/>
          </a:prstGeom>
          <a:solidFill>
            <a:srgbClr val="C0C0C0"/>
          </a:solidFill>
          <a:ln w="254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en-GB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Followed by the Silver Eco-schools award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547360" y="3413678"/>
            <a:ext cx="621792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 smtClean="0"/>
              <a:t>To progress from our Silver Award to Green Flag Status there were two key areas which our Eco-Committee needed  to focus </a:t>
            </a:r>
            <a:r>
              <a:rPr lang="en-GB" sz="2800" dirty="0" smtClean="0"/>
              <a:t>on: </a:t>
            </a:r>
            <a:r>
              <a:rPr lang="en-GB" sz="2800" dirty="0" smtClean="0"/>
              <a:t/>
            </a:r>
            <a:br>
              <a:rPr lang="en-GB" sz="2800" dirty="0" smtClean="0"/>
            </a:br>
            <a:r>
              <a:rPr lang="en-GB" sz="2800" dirty="0" smtClean="0"/>
              <a:t>1) Eco Schools topics and </a:t>
            </a:r>
            <a:br>
              <a:rPr lang="en-GB" sz="2800" dirty="0" smtClean="0"/>
            </a:br>
            <a:r>
              <a:rPr lang="en-GB" sz="2800" dirty="0" smtClean="0"/>
              <a:t>2) </a:t>
            </a:r>
            <a:r>
              <a:rPr lang="en-GB" sz="2800" dirty="0" smtClean="0"/>
              <a:t>Developing </a:t>
            </a:r>
            <a:r>
              <a:rPr lang="en-GB" sz="2800" dirty="0" smtClean="0"/>
              <a:t>an Eco-Code for our school. 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090876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/>
            </a:r>
            <a:br>
              <a:rPr lang="en-GB" dirty="0"/>
            </a:br>
            <a:r>
              <a:rPr lang="en-GB" dirty="0"/>
              <a:t> </a:t>
            </a:r>
            <a:br>
              <a:rPr lang="en-GB" dirty="0"/>
            </a:br>
            <a:endParaRPr lang="en-GB" dirty="0"/>
          </a:p>
        </p:txBody>
      </p:sp>
      <p:sp>
        <p:nvSpPr>
          <p:cNvPr id="4" name="WordArt 2"/>
          <p:cNvSpPr>
            <a:spLocks noChangeArrowheads="1" noChangeShapeType="1" noTextEdit="1"/>
          </p:cNvSpPr>
          <p:nvPr/>
        </p:nvSpPr>
        <p:spPr bwMode="auto">
          <a:xfrm>
            <a:off x="577215" y="230188"/>
            <a:ext cx="11614785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en-GB" sz="3600" b="1" kern="10" spc="0" dirty="0" smtClean="0">
                <a:ln w="15875">
                  <a:solidFill>
                    <a:srgbClr val="1F497D"/>
                  </a:solidFill>
                  <a:round/>
                  <a:headEnd/>
                  <a:tailEnd/>
                </a:ln>
                <a:solidFill>
                  <a:srgbClr val="EEECE1"/>
                </a:solidFill>
                <a:effectLst>
                  <a:outerShdw dist="29783" dir="1514402" algn="ctr" rotWithShape="0">
                    <a:srgbClr val="D8D8D8">
                      <a:alpha val="74998"/>
                    </a:srgbClr>
                  </a:outerShdw>
                </a:effectLst>
                <a:latin typeface="Arial Black" panose="020B0A04020102020204" pitchFamily="34" charset="0"/>
              </a:rPr>
              <a:t>We began by doing</a:t>
            </a:r>
          </a:p>
          <a:p>
            <a:pPr algn="ctr" rtl="0">
              <a:buNone/>
            </a:pPr>
            <a:r>
              <a:rPr lang="en-GB" sz="3600" b="1" kern="10" spc="0" dirty="0" smtClean="0">
                <a:ln w="15875">
                  <a:solidFill>
                    <a:srgbClr val="1F497D"/>
                  </a:solidFill>
                  <a:round/>
                  <a:headEnd/>
                  <a:tailEnd/>
                </a:ln>
                <a:solidFill>
                  <a:srgbClr val="EEECE1"/>
                </a:solidFill>
                <a:effectLst>
                  <a:outerShdw dist="29783" dir="1514402" algn="ctr" rotWithShape="0">
                    <a:srgbClr val="D8D8D8">
                      <a:alpha val="74998"/>
                    </a:srgbClr>
                  </a:outerShdw>
                </a:effectLst>
                <a:latin typeface="Arial Black" panose="020B0A04020102020204" pitchFamily="34" charset="0"/>
              </a:rPr>
              <a:t>our own environmental review </a:t>
            </a:r>
            <a:endParaRPr lang="en-GB" sz="3600" b="1" kern="10" spc="0" dirty="0">
              <a:ln w="15875">
                <a:solidFill>
                  <a:srgbClr val="1F497D"/>
                </a:solidFill>
                <a:round/>
                <a:headEnd/>
                <a:tailEnd/>
              </a:ln>
              <a:solidFill>
                <a:srgbClr val="EEECE1"/>
              </a:solidFill>
              <a:effectLst>
                <a:outerShdw dist="29783" dir="1514402" algn="ctr" rotWithShape="0">
                  <a:srgbClr val="D8D8D8">
                    <a:alpha val="74998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AutoShape 4"/>
          <p:cNvSpPr>
            <a:spLocks noChangeArrowheads="1"/>
          </p:cNvSpPr>
          <p:nvPr/>
        </p:nvSpPr>
        <p:spPr bwMode="auto">
          <a:xfrm>
            <a:off x="3783509" y="2584132"/>
            <a:ext cx="4743451" cy="3413760"/>
          </a:xfrm>
          <a:prstGeom prst="irregularSeal2">
            <a:avLst/>
          </a:prstGeom>
          <a:solidFill>
            <a:srgbClr val="F8CBAD"/>
          </a:solidFill>
          <a:ln w="254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Our Eco-committee completed an eco-review in</a:t>
            </a:r>
            <a:r>
              <a:rPr kumimoji="0" lang="en-GB" altLang="en-US" sz="18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order to focus on key topics </a:t>
            </a:r>
            <a:r>
              <a:rPr lang="en-GB" altLang="en-US" dirty="0" smtClean="0">
                <a:solidFill>
                  <a:srgbClr val="000000"/>
                </a:solidFill>
                <a:latin typeface="Calibri" panose="020F0502020204030204" pitchFamily="34" charset="0"/>
              </a:rPr>
              <a:t>in our school</a:t>
            </a:r>
            <a:r>
              <a:rPr kumimoji="0" lang="en-GB" altLang="en-US" sz="18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46" y="1935321"/>
            <a:ext cx="3425728" cy="471138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195" y="1803718"/>
            <a:ext cx="3448121" cy="474218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28362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2"/>
          <p:cNvSpPr>
            <a:spLocks noChangeArrowheads="1" noChangeShapeType="1" noTextEdit="1"/>
          </p:cNvSpPr>
          <p:nvPr/>
        </p:nvSpPr>
        <p:spPr bwMode="auto">
          <a:xfrm>
            <a:off x="360680" y="276543"/>
            <a:ext cx="11526520" cy="698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en-GB" sz="3600" b="1" kern="10" spc="0" dirty="0" smtClean="0">
                <a:ln w="15875">
                  <a:solidFill>
                    <a:srgbClr val="1F497D"/>
                  </a:solidFill>
                  <a:round/>
                  <a:headEnd/>
                  <a:tailEnd/>
                </a:ln>
                <a:solidFill>
                  <a:schemeClr val="accent6"/>
                </a:solidFill>
                <a:effectLst>
                  <a:outerShdw dist="29783" dir="1514402" algn="ctr" rotWithShape="0">
                    <a:srgbClr val="D8D8D8">
                      <a:alpha val="74998"/>
                    </a:srgbClr>
                  </a:outerShdw>
                </a:effectLst>
                <a:latin typeface="Arial Black" panose="020B0A04020102020204" pitchFamily="34" charset="0"/>
              </a:rPr>
              <a:t>Our Eco Schools Topics</a:t>
            </a:r>
            <a:endParaRPr lang="en-GB" sz="3600" b="1" kern="10" spc="0" dirty="0">
              <a:ln w="15875">
                <a:solidFill>
                  <a:srgbClr val="1F497D"/>
                </a:solidFill>
                <a:round/>
                <a:headEnd/>
                <a:tailEnd/>
              </a:ln>
              <a:solidFill>
                <a:schemeClr val="accent6"/>
              </a:solidFill>
              <a:effectLst>
                <a:outerShdw dist="29783" dir="1514402" algn="ctr" rotWithShape="0">
                  <a:srgbClr val="D8D8D8">
                    <a:alpha val="74998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571" y="1369837"/>
            <a:ext cx="4226419" cy="16460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4192" y="3261819"/>
            <a:ext cx="3913758" cy="16746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6666" y="4936456"/>
            <a:ext cx="3870534" cy="160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199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3089" y="1469345"/>
            <a:ext cx="8320418" cy="4912044"/>
          </a:xfrm>
          <a:prstGeom prst="rect">
            <a:avLst/>
          </a:prstGeom>
        </p:spPr>
      </p:pic>
      <p:sp>
        <p:nvSpPr>
          <p:cNvPr id="4" name="WordArt 2"/>
          <p:cNvSpPr>
            <a:spLocks noChangeArrowheads="1" noChangeShapeType="1" noTextEdit="1"/>
          </p:cNvSpPr>
          <p:nvPr/>
        </p:nvSpPr>
        <p:spPr bwMode="auto">
          <a:xfrm>
            <a:off x="143034" y="320040"/>
            <a:ext cx="11905932" cy="941704"/>
          </a:xfrm>
          <a:prstGeom prst="rect">
            <a:avLst/>
          </a:prstGeom>
          <a:solidFill>
            <a:schemeClr val="accent6"/>
          </a:solidFill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en-GB" sz="3600" b="1" kern="10" spc="0" dirty="0" smtClean="0">
                <a:ln w="15875" algn="ctr">
                  <a:solidFill>
                    <a:srgbClr val="1F497D"/>
                  </a:solidFill>
                  <a:round/>
                  <a:headEnd/>
                  <a:tailEnd/>
                </a:ln>
                <a:solidFill>
                  <a:srgbClr val="EEECE1"/>
                </a:solidFill>
                <a:effectLst>
                  <a:outerShdw dist="29783" dir="1514402" algn="ctr" rotWithShape="0">
                    <a:srgbClr val="D8D8D8">
                      <a:alpha val="74998"/>
                    </a:srgbClr>
                  </a:outerShdw>
                </a:effectLst>
                <a:latin typeface="Arial Black" panose="020B0A04020102020204" pitchFamily="34" charset="0"/>
              </a:rPr>
              <a:t>Our Eco Schools Action Plan</a:t>
            </a:r>
            <a:endParaRPr lang="en-GB" sz="3600" b="1" kern="10" spc="0" dirty="0">
              <a:ln w="15875" algn="ctr">
                <a:solidFill>
                  <a:srgbClr val="1F497D"/>
                </a:solidFill>
                <a:round/>
                <a:headEnd/>
                <a:tailEnd/>
              </a:ln>
              <a:solidFill>
                <a:srgbClr val="EEECE1"/>
              </a:solidFill>
              <a:effectLst>
                <a:outerShdw dist="29783" dir="1514402" algn="ctr" rotWithShape="0">
                  <a:srgbClr val="D8D8D8">
                    <a:alpha val="74998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AutoShape 3"/>
          <p:cNvSpPr>
            <a:spLocks noChangeArrowheads="1"/>
          </p:cNvSpPr>
          <p:nvPr/>
        </p:nvSpPr>
        <p:spPr bwMode="auto">
          <a:xfrm>
            <a:off x="7873459" y="4858931"/>
            <a:ext cx="4318541" cy="1999069"/>
          </a:xfrm>
          <a:prstGeom prst="irregularSeal2">
            <a:avLst/>
          </a:prstGeom>
          <a:solidFill>
            <a:srgbClr val="F8CBAD"/>
          </a:solidFill>
          <a:ln w="254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Action planning</a:t>
            </a:r>
            <a:r>
              <a:rPr kumimoji="0" lang="en-US" altLang="en-US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around our chosen topics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839200" y="1796716"/>
            <a:ext cx="3048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After focusing on our chosen topics, we began producing an action plan outlining how we would develop each topic area.</a:t>
            </a:r>
            <a:endParaRPr lang="en-GB" sz="24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170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/>
          <p:cNvSpPr>
            <a:spLocks noChangeArrowheads="1"/>
          </p:cNvSpPr>
          <p:nvPr/>
        </p:nvSpPr>
        <p:spPr bwMode="auto">
          <a:xfrm>
            <a:off x="116205" y="365759"/>
            <a:ext cx="5644515" cy="3741019"/>
          </a:xfrm>
          <a:prstGeom prst="irregularSeal2">
            <a:avLst/>
          </a:prstGeom>
          <a:solidFill>
            <a:srgbClr val="F8CBAD"/>
          </a:solidFill>
          <a:ln w="254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Our Eco-committee created their own Eco-code to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promote around school and involved all classes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7473" y="167640"/>
            <a:ext cx="5976407" cy="669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970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As a group we put together an Eco schools display which we updated regularly and involved other pupils across the school.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4208" y="1932305"/>
            <a:ext cx="3491032" cy="46547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91200" y="4771133"/>
            <a:ext cx="61417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dirty="0" smtClean="0">
                <a:solidFill>
                  <a:schemeClr val="accent6"/>
                </a:solidFill>
                <a:latin typeface="Comic Sans MS" panose="030F0702030302020204" pitchFamily="66" charset="0"/>
              </a:rPr>
              <a:t>Our display was interactive so other pupils could add their own concerns, ideas and suggestions for how we could help our school.</a:t>
            </a:r>
            <a:endParaRPr lang="en-GB" sz="2800" dirty="0">
              <a:solidFill>
                <a:schemeClr val="accent6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1486" y="3489960"/>
            <a:ext cx="3566107" cy="9497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840" y="1536382"/>
            <a:ext cx="4069080" cy="3051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625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79" y="152781"/>
            <a:ext cx="10515600" cy="1325563"/>
          </a:xfrm>
        </p:spPr>
        <p:txBody>
          <a:bodyPr>
            <a:noAutofit/>
          </a:bodyPr>
          <a:lstStyle/>
          <a:p>
            <a:pPr marL="0" marR="0" indent="0">
              <a:lnSpc>
                <a:spcPct val="119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3200" b="1" u="sng" kern="1400" dirty="0">
                <a:solidFill>
                  <a:srgbClr val="00B050"/>
                </a:solidFill>
                <a:latin typeface="Comic Sans MS" panose="030F0702030302020204" pitchFamily="66" charset="0"/>
              </a:rPr>
              <a:t>Growing/School Grounds</a:t>
            </a:r>
            <a:r>
              <a:rPr lang="en-GB" sz="800" kern="140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/>
            </a:r>
            <a:br>
              <a:rPr lang="en-GB" sz="800" kern="140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en-GB" sz="3200" b="1" kern="1400" dirty="0">
                <a:solidFill>
                  <a:srgbClr val="00B050"/>
                </a:solidFill>
                <a:latin typeface="Comic Sans MS" panose="030F0702030302020204" pitchFamily="66" charset="0"/>
              </a:rPr>
              <a:t>-Meal Barrow competition </a:t>
            </a:r>
            <a:r>
              <a:rPr lang="en-GB" sz="800" kern="140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/>
            </a:r>
            <a:br>
              <a:rPr lang="en-GB" sz="800" kern="140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en-GB" sz="800" kern="140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/>
            </a:r>
            <a:br>
              <a:rPr lang="en-GB" sz="800" kern="140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en-GB" sz="800" kern="140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endParaRPr lang="en-GB" sz="800" kern="140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386" y="1587685"/>
            <a:ext cx="3357424" cy="44729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6117" y="446599"/>
            <a:ext cx="4596014" cy="34470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8483" y="4112293"/>
            <a:ext cx="5495293" cy="25246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67178" y="5217166"/>
            <a:ext cx="1869228" cy="10485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47254" y="936834"/>
            <a:ext cx="1301703" cy="130170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59804" y="2891576"/>
            <a:ext cx="1476602" cy="134103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53391" y="1196190"/>
            <a:ext cx="3811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We began growing our own meal…</a:t>
            </a:r>
            <a:endParaRPr lang="en-GB" dirty="0"/>
          </a:p>
        </p:txBody>
      </p:sp>
      <p:sp>
        <p:nvSpPr>
          <p:cNvPr id="17" name="TextBox 16"/>
          <p:cNvSpPr txBox="1"/>
          <p:nvPr/>
        </p:nvSpPr>
        <p:spPr>
          <a:xfrm>
            <a:off x="603386" y="6083513"/>
            <a:ext cx="3902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We entered the Meal Barrow competition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6340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322</Words>
  <Application>Microsoft Office PowerPoint</Application>
  <PresentationFormat>Widescreen</PresentationFormat>
  <Paragraphs>28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Arial Black</vt:lpstr>
      <vt:lpstr>Calibri</vt:lpstr>
      <vt:lpstr>Calibri Light</vt:lpstr>
      <vt:lpstr>Comic Sans MS</vt:lpstr>
      <vt:lpstr>Office Theme</vt:lpstr>
      <vt:lpstr>PowerPoint Presentation</vt:lpstr>
      <vt:lpstr>PowerPoint Presentation</vt:lpstr>
      <vt:lpstr>PowerPoint Presentation</vt:lpstr>
      <vt:lpstr>   </vt:lpstr>
      <vt:lpstr>PowerPoint Presentation</vt:lpstr>
      <vt:lpstr>PowerPoint Presentation</vt:lpstr>
      <vt:lpstr>PowerPoint Presentation</vt:lpstr>
      <vt:lpstr>As a group we put together an Eco schools display which we updated regularly and involved other pupils across the school.</vt:lpstr>
      <vt:lpstr>Growing/School Grounds -Meal Barrow competition    </vt:lpstr>
      <vt:lpstr>Growing/School Grounds  -Little Green Growers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Agbanusi</dc:creator>
  <cp:lastModifiedBy>Kevin Lynch</cp:lastModifiedBy>
  <cp:revision>16</cp:revision>
  <dcterms:created xsi:type="dcterms:W3CDTF">2021-05-12T16:50:13Z</dcterms:created>
  <dcterms:modified xsi:type="dcterms:W3CDTF">2022-05-16T22:44:26Z</dcterms:modified>
</cp:coreProperties>
</file>